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1"/>
  </p:handoutMasterIdLst>
  <p:sldIdLst>
    <p:sldId id="269" r:id="rId5"/>
    <p:sldId id="261" r:id="rId6"/>
    <p:sldId id="377" r:id="rId7"/>
    <p:sldId id="282" r:id="rId8"/>
    <p:sldId id="288" r:id="rId9"/>
    <p:sldId id="376" r:id="rId10"/>
    <p:sldId id="284" r:id="rId11"/>
    <p:sldId id="364" r:id="rId12"/>
    <p:sldId id="375" r:id="rId13"/>
    <p:sldId id="280" r:id="rId14"/>
    <p:sldId id="289" r:id="rId15"/>
    <p:sldId id="369" r:id="rId16"/>
    <p:sldId id="365" r:id="rId17"/>
    <p:sldId id="378" r:id="rId18"/>
    <p:sldId id="267" r:id="rId19"/>
    <p:sldId id="276" r:id="rId2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2B"/>
    <a:srgbClr val="E32526"/>
    <a:srgbClr val="263B4C"/>
    <a:srgbClr val="029898"/>
    <a:srgbClr val="149898"/>
    <a:srgbClr val="029797"/>
    <a:srgbClr val="097BC0"/>
    <a:srgbClr val="018D8D"/>
    <a:srgbClr val="1992B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 autoAdjust="0"/>
    <p:restoredTop sz="94617" autoAdjust="0"/>
  </p:normalViewPr>
  <p:slideViewPr>
    <p:cSldViewPr snapToGrid="0">
      <p:cViewPr varScale="1">
        <p:scale>
          <a:sx n="60" d="100"/>
          <a:sy n="60" d="100"/>
        </p:scale>
        <p:origin x="122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D6E2-179D-4BF3-8294-15D09244182E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C018-78D1-4A46-9A11-979F4C3A4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770" y="0"/>
            <a:ext cx="9148770" cy="5777345"/>
            <a:chOff x="-4770" y="0"/>
            <a:chExt cx="9148770" cy="5777345"/>
          </a:xfrm>
        </p:grpSpPr>
        <p:sp>
          <p:nvSpPr>
            <p:cNvPr id="8" name="Rectangle 7"/>
            <p:cNvSpPr/>
            <p:nvPr userDrawn="1"/>
          </p:nvSpPr>
          <p:spPr>
            <a:xfrm>
              <a:off x="-4770" y="0"/>
              <a:ext cx="9148770" cy="5777345"/>
            </a:xfrm>
            <a:prstGeom prst="rect">
              <a:avLst/>
            </a:prstGeom>
            <a:solidFill>
              <a:srgbClr val="F49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801488" y="1735"/>
              <a:ext cx="3531714" cy="4895850"/>
              <a:chOff x="2801488" y="-95250"/>
              <a:chExt cx="3531714" cy="4895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55" t="5832" r="18706" b="6389"/>
              <a:stretch/>
            </p:blipFill>
            <p:spPr>
              <a:xfrm>
                <a:off x="2806028" y="-95250"/>
                <a:ext cx="3527174" cy="4895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1488" y="-25501"/>
                <a:ext cx="382518" cy="142078"/>
              </a:xfrm>
              <a:prstGeom prst="rect">
                <a:avLst/>
              </a:prstGeom>
              <a:solidFill>
                <a:srgbClr val="F49C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3219"/>
          </a:xfrm>
          <a:prstGeom prst="rect">
            <a:avLst/>
          </a:prstGeom>
          <a:solidFill>
            <a:srgbClr val="F4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5974" y="1"/>
            <a:ext cx="1496291" cy="1570744"/>
          </a:xfrm>
          <a:prstGeom prst="rect">
            <a:avLst/>
          </a:prstGeom>
          <a:solidFill>
            <a:srgbClr val="E3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49C2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1442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3" y="37227"/>
            <a:ext cx="1496291" cy="149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86845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92B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5" y="-1"/>
            <a:ext cx="3960131" cy="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37921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97B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83580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73" y="122926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166236"/>
            <a:ext cx="2355273" cy="5439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676" y="6080781"/>
            <a:ext cx="9144000" cy="786845"/>
            <a:chOff x="0" y="0"/>
            <a:chExt cx="9144000" cy="78684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86845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60" y="1"/>
              <a:ext cx="3912481" cy="78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1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EFD-1F55-496D-AA63-5D6849E4D6D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.no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1304239" y="4865340"/>
            <a:ext cx="6708170" cy="9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100" dirty="0">
                <a:solidFill>
                  <a:schemeClr val="bg1"/>
                </a:solidFill>
                <a:latin typeface="Arial Narrow" pitchFamily="34" charset="0"/>
              </a:rPr>
              <a:t>TV-AKSJONEN 2022 TIL “EN POLIOFRI VERDEN”</a:t>
            </a:r>
          </a:p>
        </p:txBody>
      </p:sp>
    </p:spTree>
    <p:extLst>
      <p:ext uri="{BB962C8B-B14F-4D97-AF65-F5344CB8AC3E}">
        <p14:creationId xmlns:p14="http://schemas.microsoft.com/office/powerpoint/2010/main" val="15028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45152-EF05-440B-8EB7-1024F924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Prosjektet vil omfatte: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484B8-2935-41E3-9E6E-7D74918F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876376"/>
            <a:ext cx="8206880" cy="4121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Sørge for at Rotary oppfyller alle krav for å kunne søke, f.eks. ved å opprettholde distriktenes godkjennelse hos Innsamlingskontrollen.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Lokalisere og bruke Rotarys ressurser.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Innhente eksterne ressurser hvor nødvendig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Definere prosjektene pengene skal brukes til, i samarbeid med Rotary/End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 i Evanston.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Utarbeide søknaden til NRK TV-aksjonen.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Fortsette forankringen. Vektlegge informasjonsflyt.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TV-aksjonen sammen med NRK.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prosjektene (bruke pengene) via 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Rapportere til NRK når arbeidet er sluttført.</a:t>
            </a:r>
          </a:p>
          <a:p>
            <a:pPr marL="514350" indent="-514350">
              <a:buAutoNum type="arabicPeriod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BF405-97F2-49C2-A0D4-9C74FBEF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Fordeling av 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81888F-4FBB-44BF-B4C0-EDB8B53C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Norfo:</a:t>
            </a:r>
            <a:r>
              <a:rPr lang="nb-NO" dirty="0"/>
              <a:t> Ansvarlig for prosjektet i alle faser.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frittstående profesjonell organisasjon bygd opp av NRK vil organisere selve innsamlingsaksjonen under ledelse av en prosjektleder oppnevnt av Rotary.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innsamlede midlene overføres til Rotary/End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Klubbene</a:t>
            </a:r>
            <a:r>
              <a:rPr lang="nb-NO" dirty="0"/>
              <a:t> må stille med entusiasme og flest mulig bøssebærere.</a:t>
            </a:r>
          </a:p>
        </p:txBody>
      </p:sp>
    </p:spTree>
    <p:extLst>
      <p:ext uri="{BB962C8B-B14F-4D97-AF65-F5344CB8AC3E}">
        <p14:creationId xmlns:p14="http://schemas.microsoft.com/office/powerpoint/2010/main" val="88648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1574C-47EC-42A1-88D5-63FA53E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Kostnader og finansiering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089778-AA78-488C-8864-1795DEAC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Fase 1 -</a:t>
            </a:r>
            <a:r>
              <a:rPr lang="nb-NO" sz="2400" dirty="0"/>
              <a:t>Planlegging, forankring, skrive søknad</a:t>
            </a:r>
          </a:p>
          <a:p>
            <a:pPr marL="0" indent="0">
              <a:buNone/>
            </a:pPr>
            <a:r>
              <a:rPr lang="nb-NO" sz="2400" dirty="0"/>
              <a:t>Lønns- og aktivitetsmidler pr år: NOK 1 million</a:t>
            </a:r>
          </a:p>
          <a:p>
            <a:pPr marL="0" indent="0">
              <a:buNone/>
            </a:pPr>
            <a:r>
              <a:rPr lang="nb-NO" sz="2400" dirty="0"/>
              <a:t>Finansieres via sponsormidler eller bidrag fra distriktene.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Fase 2 - </a:t>
            </a:r>
            <a:r>
              <a:rPr lang="nb-NO" sz="2400" dirty="0">
                <a:latin typeface="Georgia" panose="02040502050405020303" pitchFamily="18" charset="0"/>
                <a:ea typeface="Georgia" panose="02040502050405020303" pitchFamily="18" charset="0"/>
                <a:cs typeface="Calibri" panose="020F0502020204030204" pitchFamily="34" charset="0"/>
              </a:rPr>
              <a:t>Planlegge og gjennomføre selve TV-aksjonen.</a:t>
            </a:r>
          </a:p>
          <a:p>
            <a:pPr marL="0" indent="0">
              <a:buNone/>
            </a:pP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NRKs innsamlingsaksjon koster </a:t>
            </a:r>
            <a:r>
              <a:rPr lang="nb-NO" sz="2400" dirty="0" err="1">
                <a:latin typeface="Georgia" panose="02040502050405020303" pitchFamily="18" charset="0"/>
                <a:cs typeface="Calibri" panose="020F0502020204030204" pitchFamily="34" charset="0"/>
              </a:rPr>
              <a:t>ca</a:t>
            </a: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 NOK 40 mill. Den finansieres av de innsamlede midlene men må forskutteres av RNTV.</a:t>
            </a:r>
          </a:p>
          <a:p>
            <a:pPr marL="0" indent="0">
              <a:buNone/>
            </a:pP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Lønn til prosjektleder: Finansiering ikke avklart pga. ny avtale med NRK </a:t>
            </a:r>
            <a:r>
              <a:rPr lang="nb-NO" sz="2400" dirty="0">
                <a:cs typeface="Calibri" panose="020F0502020204030204" pitchFamily="34" charset="0"/>
              </a:rPr>
              <a:t>som </a:t>
            </a: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er under utarbeidelse.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8723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F831A-1955-4E0A-BA7F-D9C9154F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 i søknadsperioden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F0C00E-0AB8-4FC5-899B-055A8B93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b-NO" dirty="0"/>
          </a:p>
          <a:p>
            <a:pPr marL="514350" indent="-514350"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/>
              <a:t>Lønn til prosjektlederen må finansieres. Enten via tilskudd fra distriktene eller ved hjelp av sponsormidler.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arbeides med ulike løsninger. Klubbene vil bli holdt orientert. </a:t>
            </a:r>
          </a:p>
          <a:p>
            <a:pPr marL="514350" indent="-51435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35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5919D-6798-483C-BF33-53D5CDF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Vil du være med?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26292-8F43-4E18-A88D-776CBC0C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200" dirty="0"/>
              <a:t>Vi behøver en prosjektleder, fortrinnsvis en rotarianer, men det er ikke et krav.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Frivillige rotarianere som vil delta i arbeidsgrupper og kan litt om økonomi, informasjonsarbeid, polio eller annet relevant for arbeidet.</a:t>
            </a:r>
          </a:p>
          <a:p>
            <a:endParaRPr lang="nb-NO" sz="2200" dirty="0"/>
          </a:p>
          <a:p>
            <a:r>
              <a:rPr lang="nb-NO" sz="2200" dirty="0"/>
              <a:t>For mer informasjon se Norfos hjemmeside: </a:t>
            </a:r>
            <a:r>
              <a:rPr lang="nb-NO" sz="2200" b="1" dirty="0">
                <a:hlinkClick r:id="rId2"/>
              </a:rPr>
              <a:t>www.rotary.no</a:t>
            </a:r>
            <a:endParaRPr lang="nb-NO" sz="2200" b="1" dirty="0"/>
          </a:p>
          <a:p>
            <a:pPr marL="0" indent="0">
              <a:buNone/>
            </a:pPr>
            <a:r>
              <a:rPr lang="nb-NO" sz="2200" dirty="0"/>
              <a:t>			</a:t>
            </a:r>
          </a:p>
          <a:p>
            <a:pPr marL="0" indent="0">
              <a:buNone/>
            </a:pPr>
            <a:r>
              <a:rPr lang="nb-NO" sz="2200" dirty="0"/>
              <a:t>			eller kontakt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Claus E. </a:t>
            </a:r>
            <a:r>
              <a:rPr lang="nb-NO" sz="2200"/>
              <a:t>Feyling: 48001747</a:t>
            </a:r>
            <a:r>
              <a:rPr lang="nb-NO" sz="2200" dirty="0"/>
              <a:t>, </a:t>
            </a:r>
            <a:r>
              <a:rPr lang="nb-NO" sz="2200" dirty="0" err="1"/>
              <a:t>cfeyling@cerfe.no</a:t>
            </a:r>
            <a:endParaRPr lang="nb-NO" sz="2200" dirty="0"/>
          </a:p>
          <a:p>
            <a:r>
              <a:rPr lang="nb-NO" sz="2200" dirty="0"/>
              <a:t>Erik Kreyberg Normann: 97501120, </a:t>
            </a:r>
            <a:r>
              <a:rPr lang="nb-NO" sz="2200" dirty="0" err="1"/>
              <a:t>erik@normann.no</a:t>
            </a:r>
            <a:endParaRPr lang="nb-NO" sz="2200" dirty="0"/>
          </a:p>
          <a:p>
            <a:r>
              <a:rPr lang="nb-NO" sz="2200" dirty="0"/>
              <a:t>Ingrid Grandum Berget: 91365033, </a:t>
            </a:r>
            <a:r>
              <a:rPr lang="nb-NO" sz="2200" dirty="0" err="1"/>
              <a:t>ingrid.berget@gmail.com</a:t>
            </a:r>
            <a:endParaRPr lang="nb-NO" sz="2200" u="sng" dirty="0"/>
          </a:p>
        </p:txBody>
      </p:sp>
    </p:spTree>
    <p:extLst>
      <p:ext uri="{BB962C8B-B14F-4D97-AF65-F5344CB8AC3E}">
        <p14:creationId xmlns:p14="http://schemas.microsoft.com/office/powerpoint/2010/main" val="31134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ill gates speech at Rotary international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4"/>
          <a:stretch/>
        </p:blipFill>
        <p:spPr bwMode="auto">
          <a:xfrm>
            <a:off x="0" y="791012"/>
            <a:ext cx="9144000" cy="51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569" y="1052626"/>
            <a:ext cx="6353908" cy="31794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b="1" i="1" dirty="0">
                <a:solidFill>
                  <a:srgbClr val="F49C2B"/>
                </a:solidFill>
                <a:cs typeface="Arial" panose="020B0604020202020204" pitchFamily="34" charset="0"/>
              </a:rPr>
              <a:t>“The progress on polio is a reminder of what people can accomplish when they are bold, determined, and willing to work together.”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- Bill Gates at the 2017 Rotary International Convention, Atlanta, GA, USA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WPD 2017_Invite_A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66905"/>
          <a:stretch/>
        </p:blipFill>
        <p:spPr>
          <a:xfrm>
            <a:off x="0" y="0"/>
            <a:ext cx="9144000" cy="4067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67503"/>
            <a:ext cx="9144000" cy="2790497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187" y="4245070"/>
            <a:ext cx="8765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og </a:t>
            </a:r>
            <a:r>
              <a:rPr lang="en-US" dirty="0" err="1"/>
              <a:t>utryddelse</a:t>
            </a:r>
            <a:r>
              <a:rPr lang="en-US" dirty="0"/>
              <a:t> av polio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895935"/>
            <a:ext cx="5475963" cy="4336756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1979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Pilotprosjekt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Filipinene</a:t>
            </a:r>
            <a:r>
              <a:rPr lang="en-US" sz="2000" dirty="0">
                <a:solidFill>
                  <a:schemeClr val="tx1"/>
                </a:solidFill>
              </a:rPr>
              <a:t>:                             6 </a:t>
            </a:r>
            <a:r>
              <a:rPr lang="en-US" sz="2000" dirty="0" err="1">
                <a:solidFill>
                  <a:schemeClr val="tx1"/>
                </a:solidFill>
              </a:rPr>
              <a:t>millioner</a:t>
            </a:r>
            <a:r>
              <a:rPr lang="en-US" sz="2000" dirty="0">
                <a:solidFill>
                  <a:schemeClr val="tx1"/>
                </a:solidFill>
              </a:rPr>
              <a:t> barn </a:t>
            </a:r>
            <a:r>
              <a:rPr lang="en-US" sz="2000" dirty="0" err="1">
                <a:solidFill>
                  <a:schemeClr val="tx1"/>
                </a:solidFill>
              </a:rPr>
              <a:t>ble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vaksinert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000" b="1" dirty="0"/>
              <a:t>1985</a:t>
            </a:r>
            <a:r>
              <a:rPr lang="en-US" altLang="en-US" sz="2000" dirty="0"/>
              <a:t>: Rotary </a:t>
            </a:r>
            <a:r>
              <a:rPr lang="en-US" altLang="en-US" sz="2000" dirty="0" err="1"/>
              <a:t>lanserer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49C2B"/>
                </a:solidFill>
              </a:rPr>
              <a:t>PolioPlus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Blir</a:t>
            </a:r>
            <a:r>
              <a:rPr lang="en-US" altLang="en-US" sz="2000" dirty="0"/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verdens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største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globale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folkehelseinitiativ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koordinert</a:t>
            </a:r>
            <a:r>
              <a:rPr lang="en-US" altLang="en-US" sz="2000" dirty="0">
                <a:solidFill>
                  <a:schemeClr val="tx1"/>
                </a:solidFill>
              </a:rPr>
              <a:t> av private.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/>
              <a:t>1988</a:t>
            </a:r>
            <a:r>
              <a:rPr lang="en-US" sz="2000" dirty="0"/>
              <a:t>: Rotary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spydspiss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partnerskapet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49C2B"/>
                </a:solidFill>
              </a:rPr>
              <a:t>Global Polio Eradication Initiative </a:t>
            </a:r>
            <a:r>
              <a:rPr lang="en-US" sz="2000" dirty="0"/>
              <a:t>(GPEI), </a:t>
            </a:r>
            <a:r>
              <a:rPr lang="en-US" sz="2000" dirty="0" err="1"/>
              <a:t>sammen</a:t>
            </a:r>
            <a:r>
              <a:rPr lang="en-US" sz="2000" dirty="0"/>
              <a:t> med World Health Organization, UNICEF og U.S. Centers for Disease Control    and Prevention.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slutter</a:t>
            </a:r>
            <a:r>
              <a:rPr lang="en-US" sz="2000" dirty="0"/>
              <a:t> </a:t>
            </a:r>
            <a:r>
              <a:rPr lang="en-US" sz="2000" b="1" dirty="0"/>
              <a:t>The Bill &amp; Melinda Gates Foundation </a:t>
            </a:r>
            <a:r>
              <a:rPr lang="en-US" sz="2000" dirty="0"/>
              <a:t>seg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initiativet</a:t>
            </a:r>
            <a:r>
              <a:rPr lang="en-US" sz="2000" dirty="0"/>
              <a:t>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33112" y="1647471"/>
            <a:ext cx="2846484" cy="4042117"/>
            <a:chOff x="6033112" y="1713573"/>
            <a:chExt cx="2846484" cy="4042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2"/>
            <a:stretch/>
          </p:blipFill>
          <p:spPr>
            <a:xfrm>
              <a:off x="6033112" y="1713573"/>
              <a:ext cx="2846484" cy="20812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2" y="3857441"/>
              <a:ext cx="2846484" cy="1898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39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43F79-4085-4057-9E6B-389BD750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Polio og COVID-19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36668-E5CA-4761-B301-D11D4FC4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Dør-til-dør-aksjoner i Pakistan og Afghanistan for å vaksinere er satt på vent inntil forbud mot å gå ut er opphevet.</a:t>
            </a:r>
          </a:p>
          <a:p>
            <a:r>
              <a:rPr lang="nb-NO" dirty="0"/>
              <a:t>Hele infrastrukturen som er bygget opp for å bekjempe polio: Helsearbeider, helsesenter, laboratorier mm. er stilt til disposisjon i arbeidet for å stoppe COVID-19.</a:t>
            </a:r>
          </a:p>
          <a:p>
            <a:r>
              <a:rPr lang="nb-NO" dirty="0"/>
              <a:t>Vaksinasjonsarbeidet går for fullt der det er mulig.</a:t>
            </a:r>
          </a:p>
          <a:p>
            <a:r>
              <a:rPr lang="en-US" dirty="0"/>
              <a:t>The Bill &amp; Melinda Gates Foundation</a:t>
            </a:r>
            <a:r>
              <a:rPr lang="nb-NO" dirty="0"/>
              <a:t> er fortsatt med. (Feilinformasjon har sirkulert.)</a:t>
            </a:r>
          </a:p>
        </p:txBody>
      </p:sp>
    </p:spTree>
    <p:extLst>
      <p:ext uri="{BB962C8B-B14F-4D97-AF65-F5344CB8AC3E}">
        <p14:creationId xmlns:p14="http://schemas.microsoft.com/office/powerpoint/2010/main" val="11465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Effekten</a:t>
            </a:r>
            <a:r>
              <a:rPr lang="en-US" dirty="0"/>
              <a:t> av Rotarys </a:t>
            </a:r>
            <a:r>
              <a:rPr lang="en-US" dirty="0" err="1"/>
              <a:t>polioarbeid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83" y="1685672"/>
            <a:ext cx="6251633" cy="412114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 err="1"/>
              <a:t>Siden</a:t>
            </a:r>
            <a:r>
              <a:rPr lang="en-US" altLang="en-US" sz="2300" dirty="0"/>
              <a:t> 1988 har Rotary: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vaksinering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2.5 </a:t>
            </a:r>
            <a:r>
              <a:rPr lang="en-US" altLang="en-US" sz="2300" dirty="0" err="1">
                <a:solidFill>
                  <a:schemeClr val="tx1"/>
                </a:solidFill>
              </a:rPr>
              <a:t>milliarder</a:t>
            </a:r>
            <a:r>
              <a:rPr lang="en-US" altLang="en-US" sz="2300" dirty="0">
                <a:solidFill>
                  <a:schemeClr val="tx1"/>
                </a:solidFill>
              </a:rPr>
              <a:t> barn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forebygging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17.4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</a:rPr>
              <a:t>tilfeller</a:t>
            </a:r>
            <a:r>
              <a:rPr lang="en-US" altLang="en-US" sz="2300" dirty="0">
                <a:solidFill>
                  <a:schemeClr val="tx1"/>
                </a:solidFill>
              </a:rPr>
              <a:t> av </a:t>
            </a:r>
            <a:r>
              <a:rPr lang="en-US" altLang="en-US" sz="2300" dirty="0" err="1">
                <a:solidFill>
                  <a:schemeClr val="tx1"/>
                </a:solidFill>
              </a:rPr>
              <a:t>poliolammelser</a:t>
            </a:r>
            <a:endParaRPr lang="en-US" altLang="en-US" sz="23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å </a:t>
            </a:r>
            <a:r>
              <a:rPr lang="en-US" altLang="en-US" sz="2300" dirty="0" err="1"/>
              <a:t>avverge</a:t>
            </a:r>
            <a:r>
              <a:rPr lang="en-US" altLang="en-US" sz="2300" dirty="0"/>
              <a:t> at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1.5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barn </a:t>
            </a:r>
            <a:r>
              <a:rPr lang="en-US" altLang="en-US" sz="2300" dirty="0" err="1">
                <a:solidFill>
                  <a:schemeClr val="tx1"/>
                </a:solidFill>
              </a:rPr>
              <a:t>døde</a:t>
            </a:r>
            <a:r>
              <a:rPr lang="en-US" altLang="en-US" sz="2300" dirty="0">
                <a:solidFill>
                  <a:srgbClr val="F49C2B"/>
                </a:solidFill>
              </a:rPr>
              <a:t> </a:t>
            </a:r>
            <a:r>
              <a:rPr lang="en-US" altLang="en-US" sz="2300" dirty="0" err="1"/>
              <a:t>fordi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ble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supplert</a:t>
            </a:r>
            <a:r>
              <a:rPr lang="en-US" altLang="en-US" sz="2300" dirty="0"/>
              <a:t> med vitamin A og </a:t>
            </a:r>
            <a:r>
              <a:rPr lang="en-US" altLang="en-US" sz="2300" dirty="0" err="1"/>
              <a:t>markkur</a:t>
            </a:r>
            <a:r>
              <a:rPr lang="en-US" altLang="en-US" sz="23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Brukt</a:t>
            </a:r>
            <a:r>
              <a:rPr lang="en-US" altLang="en-US" sz="2300" dirty="0"/>
              <a:t> over $1.7 </a:t>
            </a:r>
            <a:r>
              <a:rPr lang="en-US" altLang="en-US" sz="2300" dirty="0" err="1"/>
              <a:t>milliarder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på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utryddelse</a:t>
            </a:r>
            <a:r>
              <a:rPr lang="en-US" altLang="en-US" sz="2300" dirty="0"/>
              <a:t> av polio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/>
              <a:t>     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b="1" dirty="0"/>
              <a:t>   </a:t>
            </a:r>
            <a:r>
              <a:rPr lang="en-US" altLang="en-US" sz="2800" b="1" dirty="0"/>
              <a:t>MEN - </a:t>
            </a:r>
            <a:r>
              <a:rPr lang="en-US" altLang="en-US" sz="2000" b="1" dirty="0"/>
              <a:t> ARBEIDET ER IKKE SLUTTFØRT!</a:t>
            </a:r>
          </a:p>
          <a:p>
            <a:pPr>
              <a:spcBef>
                <a:spcPts val="400"/>
              </a:spcBef>
            </a:pPr>
            <a:endParaRPr 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9593" r="5111" b="8394"/>
          <a:stretch/>
        </p:blipFill>
        <p:spPr bwMode="auto">
          <a:xfrm>
            <a:off x="6452116" y="2483381"/>
            <a:ext cx="2691884" cy="20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8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46DCE0-1DE4-4261-AF9C-C877AEB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arbeide for å få TV-aksjonen?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C72ED-BEF0-493F-AC86-024B04CF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Rotary har lovet verdens barn å utrydde polio.</a:t>
            </a:r>
          </a:p>
          <a:p>
            <a:r>
              <a:rPr lang="nb-NO" dirty="0"/>
              <a:t>Målet er innenfor rekkevidde, men den fasen vi er inne i nå er ekstremt kostbar. </a:t>
            </a:r>
          </a:p>
          <a:p>
            <a:r>
              <a:rPr lang="nb-NO" dirty="0"/>
              <a:t>TV-aksjonen innbringer årlig ca. 240 mill. kroner.</a:t>
            </a:r>
          </a:p>
          <a:p>
            <a:r>
              <a:rPr lang="en-US" sz="2800" dirty="0"/>
              <a:t>I </a:t>
            </a:r>
            <a:r>
              <a:rPr lang="en-US" sz="2800" dirty="0" err="1"/>
              <a:t>vårt</a:t>
            </a:r>
            <a:r>
              <a:rPr lang="en-US" sz="2800" dirty="0"/>
              <a:t> </a:t>
            </a:r>
            <a:r>
              <a:rPr lang="en-US" sz="2800" dirty="0" err="1"/>
              <a:t>tilfelle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The Bill &amp; Melinda Gates Foundation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/>
              <a:t>doble </a:t>
            </a:r>
            <a:r>
              <a:rPr lang="en-US" sz="2800" dirty="0"/>
              <a:t>den </a:t>
            </a:r>
            <a:r>
              <a:rPr lang="en-US" sz="2800" u="sng" dirty="0"/>
              <a:t>private</a:t>
            </a:r>
            <a:r>
              <a:rPr lang="en-US" sz="2800" dirty="0"/>
              <a:t> </a:t>
            </a:r>
            <a:r>
              <a:rPr lang="en-US" sz="2800" dirty="0" err="1"/>
              <a:t>andelen</a:t>
            </a:r>
            <a:r>
              <a:rPr lang="en-US" sz="2800" dirty="0"/>
              <a:t> av </a:t>
            </a:r>
            <a:r>
              <a:rPr lang="en-US" sz="2800" dirty="0" err="1"/>
              <a:t>innsamlede</a:t>
            </a:r>
            <a:r>
              <a:rPr lang="en-US" sz="2800" dirty="0"/>
              <a:t> </a:t>
            </a:r>
            <a:r>
              <a:rPr lang="en-US" sz="2800" dirty="0" err="1"/>
              <a:t>midler</a:t>
            </a:r>
            <a:r>
              <a:rPr lang="en-US" sz="2800" dirty="0"/>
              <a:t>. Det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øke</a:t>
            </a:r>
            <a:r>
              <a:rPr lang="en-US" sz="2800" dirty="0"/>
              <a:t> </a:t>
            </a:r>
            <a:r>
              <a:rPr lang="en-US" sz="2800" dirty="0" err="1"/>
              <a:t>forventet</a:t>
            </a:r>
            <a:r>
              <a:rPr lang="en-US" sz="2800" dirty="0"/>
              <a:t> </a:t>
            </a:r>
            <a:r>
              <a:rPr lang="en-US" sz="2800" dirty="0" err="1"/>
              <a:t>resultat</a:t>
            </a:r>
            <a:r>
              <a:rPr lang="en-US" sz="2800" dirty="0"/>
              <a:t> </a:t>
            </a:r>
            <a:r>
              <a:rPr lang="en-US" sz="2800" dirty="0" err="1"/>
              <a:t>vesentlig</a:t>
            </a:r>
            <a:r>
              <a:rPr lang="en-US" sz="2800" dirty="0"/>
              <a:t>. </a:t>
            </a:r>
            <a:r>
              <a:rPr lang="en-US" sz="1900" dirty="0"/>
              <a:t>(</a:t>
            </a:r>
            <a:r>
              <a:rPr lang="en-US" sz="1900" dirty="0" err="1"/>
              <a:t>Avtalen</a:t>
            </a:r>
            <a:r>
              <a:rPr lang="en-US" sz="1900" dirty="0"/>
              <a:t> </a:t>
            </a:r>
            <a:r>
              <a:rPr lang="en-US" sz="1900" dirty="0" err="1"/>
              <a:t>utløper</a:t>
            </a:r>
            <a:r>
              <a:rPr lang="en-US" sz="1900" dirty="0"/>
              <a:t> 1. </a:t>
            </a:r>
            <a:r>
              <a:rPr lang="en-US" sz="1900" dirty="0" err="1"/>
              <a:t>juli</a:t>
            </a:r>
            <a:r>
              <a:rPr lang="en-US" sz="1900" dirty="0"/>
              <a:t> 2023)</a:t>
            </a:r>
          </a:p>
          <a:p>
            <a:r>
              <a:rPr lang="en-US" sz="2800" dirty="0"/>
              <a:t>TV-</a:t>
            </a:r>
            <a:r>
              <a:rPr lang="en-US" sz="2800" dirty="0" err="1"/>
              <a:t>aksjonen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 Rotary </a:t>
            </a:r>
            <a:r>
              <a:rPr lang="en-US" sz="2800" dirty="0" err="1"/>
              <a:t>positiv</a:t>
            </a:r>
            <a:r>
              <a:rPr lang="en-US" sz="2800" dirty="0"/>
              <a:t> </a:t>
            </a:r>
            <a:r>
              <a:rPr lang="en-US" sz="2800" dirty="0" err="1"/>
              <a:t>oppmerksomhet</a:t>
            </a:r>
            <a:r>
              <a:rPr lang="en-US" sz="28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672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A633A-AC6B-4EEE-B49B-597E62ED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Forankring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46E7C4-EA52-4DB9-A445-FF112FDF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norske distriktene samarbeider om fellesprosjekter gjennom Norfo, Norsk </a:t>
            </a:r>
            <a:r>
              <a:rPr lang="nb-NO" dirty="0" err="1"/>
              <a:t>Rotaryforum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 err="1"/>
              <a:t>Distriktsguvernørene</a:t>
            </a:r>
            <a:r>
              <a:rPr lang="nb-NO" dirty="0"/>
              <a:t> har gjennom vedtak på Høst- og Vårmøter i de siste 3 årene bekreftet at de vil søke om å få TV-aksjonen til 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en-US" sz="2400" dirty="0"/>
              <a:t>Mange </a:t>
            </a:r>
            <a:r>
              <a:rPr lang="en-US" sz="2400" dirty="0" err="1"/>
              <a:t>rotaryklubber</a:t>
            </a:r>
            <a:r>
              <a:rPr lang="en-US" sz="2400" dirty="0"/>
              <a:t> er </a:t>
            </a:r>
            <a:r>
              <a:rPr lang="en-US" sz="2400" dirty="0" err="1"/>
              <a:t>allerede</a:t>
            </a:r>
            <a:r>
              <a:rPr lang="en-US" sz="2400" dirty="0"/>
              <a:t> </a:t>
            </a:r>
            <a:r>
              <a:rPr lang="en-US" sz="2400" dirty="0" err="1"/>
              <a:t>engasjert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TV-</a:t>
            </a:r>
            <a:r>
              <a:rPr lang="en-US" sz="2400" dirty="0" err="1"/>
              <a:t>aksjonen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bøssebærere</a:t>
            </a:r>
            <a:r>
              <a:rPr lang="en-US" sz="2400" dirty="0"/>
              <a:t> og har </a:t>
            </a:r>
            <a:r>
              <a:rPr lang="en-US" sz="2400" dirty="0" err="1"/>
              <a:t>etterspurt</a:t>
            </a:r>
            <a:r>
              <a:rPr lang="en-US" sz="2400" dirty="0"/>
              <a:t> at den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gå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End Polio Now </a:t>
            </a:r>
            <a:r>
              <a:rPr lang="en-US" sz="2400" dirty="0" err="1"/>
              <a:t>i</a:t>
            </a:r>
            <a:r>
              <a:rPr lang="en-US" sz="2400" dirty="0"/>
              <a:t> mange </a:t>
            </a:r>
            <a:r>
              <a:rPr lang="en-US" sz="2400" dirty="0" err="1"/>
              <a:t>år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Det </a:t>
            </a:r>
            <a:r>
              <a:rPr lang="en-US" sz="2400" dirty="0" err="1"/>
              <a:t>informeres</a:t>
            </a:r>
            <a:r>
              <a:rPr lang="en-US" sz="2400" dirty="0"/>
              <a:t> om TV-</a:t>
            </a:r>
            <a:r>
              <a:rPr lang="en-US" sz="2400" dirty="0" err="1"/>
              <a:t>aksjonsarbeidet</a:t>
            </a:r>
            <a:r>
              <a:rPr lang="en-US" sz="2400" dirty="0"/>
              <a:t> </a:t>
            </a:r>
            <a:r>
              <a:rPr lang="en-US" sz="2400" dirty="0" err="1"/>
              <a:t>høsten</a:t>
            </a:r>
            <a:r>
              <a:rPr lang="en-US" sz="2400" dirty="0"/>
              <a:t> 2020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distriktenes</a:t>
            </a:r>
            <a:r>
              <a:rPr lang="en-US" sz="2400" dirty="0"/>
              <a:t> </a:t>
            </a:r>
            <a:r>
              <a:rPr lang="en-US" sz="2400" dirty="0" err="1"/>
              <a:t>årsmøter</a:t>
            </a:r>
            <a:r>
              <a:rPr lang="en-US" sz="24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4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C2E95-777D-4700-A782-E2FEDE0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søkte om å få TV-aksjonen i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3CDA72-FAA3-435A-9DBA-DF602445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969283"/>
            <a:ext cx="8206880" cy="4121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800" dirty="0">
                <a:solidFill>
                  <a:schemeClr val="tx1"/>
                </a:solidFill>
              </a:rPr>
              <a:t>Men, vi vant ikke frem den gangen.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Dette er ikke uvanlig.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 fleste organisasjoner søker flere ganger før de når frem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Mange svært gode og verdige «konkurrenter»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Vi lærte mye om prosessen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Masse nyttig arbeid la grunnen for neste gang…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6E2D2-08E0-4283-8BC5-370A95A9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838753"/>
          </a:xfrm>
        </p:spPr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Organisering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016A8B-B852-469C-B2DD-42FB7B38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u="sng" dirty="0"/>
              <a:t>Prosjekteier (PE):</a:t>
            </a:r>
            <a:r>
              <a:rPr lang="nb-NO" sz="2200" dirty="0"/>
              <a:t> Norfo, Rotary Norge. Representert ved Norfos styre.</a:t>
            </a:r>
          </a:p>
          <a:p>
            <a:r>
              <a:rPr lang="nb-NO" sz="2200" u="sng" dirty="0"/>
              <a:t>Prosjektansvarlig (PA): Leder av Norfos arbeidsutvalg</a:t>
            </a:r>
            <a:endParaRPr lang="nb-NO" sz="2200" dirty="0"/>
          </a:p>
          <a:p>
            <a:r>
              <a:rPr lang="nb-NO" sz="2200" u="sng" dirty="0"/>
              <a:t>Styringsgruppe:</a:t>
            </a:r>
            <a:r>
              <a:rPr lang="nb-NO" sz="2200" dirty="0"/>
              <a:t> Norfos arbeidsutvalg, utvidet med den som var leder foregående år. Ved å utvide styringsgruppen på denne måten sikres en kontinuitet over 4 år. Norfos AU arbeider i andre saker i den nåværende sammensetning i henhold til Norfos vedtekter § 3.2</a:t>
            </a:r>
          </a:p>
          <a:p>
            <a:r>
              <a:rPr lang="nb-NO" sz="2200" u="sng" dirty="0"/>
              <a:t>Prosjektleder (betalt):</a:t>
            </a:r>
            <a:r>
              <a:rPr lang="nb-NO" sz="2200" dirty="0"/>
              <a:t> Engasjeres fra 1. jan. 2021 i skalerbar stilling for å lede prosjektorganisasjonen, Rotary Norge TV-aksjonen (RNTV). Hvis Rotary tildeles TV-aksjonen i 2022 vil stillingsstørrelsen utvides i henhold til oppgavene.</a:t>
            </a:r>
          </a:p>
          <a:p>
            <a:r>
              <a:rPr lang="nb-NO" sz="2200" u="sng" dirty="0"/>
              <a:t>Arbeidsgrupper/ressursgrupper:</a:t>
            </a:r>
            <a:r>
              <a:rPr lang="nb-NO" sz="2200" dirty="0"/>
              <a:t> Opprettes etter behov.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91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85C68-2B25-41A1-9AFD-ABCED1A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Faser</a:t>
            </a:r>
            <a:r>
              <a:rPr lang="en-US" altLang="nb-NO" dirty="0">
                <a:latin typeface="Arial Narrow" pitchFamily="34" charset="0"/>
                <a:ea typeface="ＭＳ Ｐゴシック" pitchFamily="34" charset="-128"/>
              </a:rPr>
              <a:t>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056FB-479F-4316-8878-B38E84A8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Forankring hos og motivering av egne medlemmer og utarbeidelse av ny søknad.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Planlegge og gjennomføre selve TV-aksjonen.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Gjennomføre aksjonsuker i Afghanistan og Pakistan og langs grensen mellom de to landene.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Rapportere og evaluere.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03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0C337EBE58C84183278242E55F6342" ma:contentTypeVersion="8" ma:contentTypeDescription="Opprett et nytt dokument." ma:contentTypeScope="" ma:versionID="92bc0c2970533b75cf83bcdc3deb3719">
  <xsd:schema xmlns:xsd="http://www.w3.org/2001/XMLSchema" xmlns:xs="http://www.w3.org/2001/XMLSchema" xmlns:p="http://schemas.microsoft.com/office/2006/metadata/properties" xmlns:ns3="c4efe9ce-6d38-4f5c-9247-bd4b7ae2953c" targetNamespace="http://schemas.microsoft.com/office/2006/metadata/properties" ma:root="true" ma:fieldsID="97eaa7a7372c519525920cfd1ab4aecc" ns3:_="">
    <xsd:import namespace="c4efe9ce-6d38-4f5c-9247-bd4b7ae295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fe9ce-6d38-4f5c-9247-bd4b7ae29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815746-31FD-4CCA-AF3D-C5C06F3DB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506DB-4C90-4E90-8F5D-892E73C0E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fe9ce-6d38-4f5c-9247-bd4b7ae29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B38A46-CDD4-4BC6-B3A5-09A95047072F}">
  <ds:schemaRefs>
    <ds:schemaRef ds:uri="http://purl.org/dc/terms/"/>
    <ds:schemaRef ds:uri="c4efe9ce-6d38-4f5c-9247-bd4b7ae295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31204</TotalTime>
  <Words>949</Words>
  <Application>Microsoft Office PowerPoint</Application>
  <PresentationFormat>Skjermfremvisning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Office Theme</vt:lpstr>
      <vt:lpstr>PowerPoint-presentasjon</vt:lpstr>
      <vt:lpstr>Rotary og utryddelse av polio</vt:lpstr>
      <vt:lpstr>Polio og COVID-19</vt:lpstr>
      <vt:lpstr>Effekten av Rotarys polioarbeid</vt:lpstr>
      <vt:lpstr>Hvorfor arbeide for å få TV-aksjonen?</vt:lpstr>
      <vt:lpstr>Forankring</vt:lpstr>
      <vt:lpstr>Vi søkte om å få TV-aksjonen i 2020</vt:lpstr>
      <vt:lpstr>Organisering</vt:lpstr>
      <vt:lpstr>Faser:</vt:lpstr>
      <vt:lpstr>Prosjektet vil omfatte:</vt:lpstr>
      <vt:lpstr>Fordeling av oppgaver</vt:lpstr>
      <vt:lpstr>Kostnader og finansiering</vt:lpstr>
      <vt:lpstr>Finansiering i søknadsperioden</vt:lpstr>
      <vt:lpstr>Vil du være med?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Schultz</dc:creator>
  <cp:lastModifiedBy>Kongsvold, Åse</cp:lastModifiedBy>
  <cp:revision>163</cp:revision>
  <cp:lastPrinted>2019-04-04T04:32:58Z</cp:lastPrinted>
  <dcterms:created xsi:type="dcterms:W3CDTF">2017-08-07T20:42:17Z</dcterms:created>
  <dcterms:modified xsi:type="dcterms:W3CDTF">2020-06-22T09:37:55Z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0x010100CC0C337EBE58C84183278242E55F6342</vt:lpwstr>
  </property>
</Properties>
</file>